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23.jpeg" ContentType="image/jpeg"/>
  <Override PartName="/ppt/media/image22.jpeg" ContentType="image/jpeg"/>
  <Override PartName="/ppt/media/image19.jpeg" ContentType="image/jpeg"/>
  <Override PartName="/ppt/media/image17.jpeg" ContentType="image/jpeg"/>
  <Override PartName="/ppt/media/image16.jpeg" ContentType="image/jpeg"/>
  <Override PartName="/ppt/media/image15.jpeg" ContentType="image/jpeg"/>
  <Override PartName="/ppt/media/image11.jpeg" ContentType="image/jpeg"/>
  <Override PartName="/ppt/media/image10.jpeg" ContentType="image/jpeg"/>
  <Override PartName="/ppt/media/image8.jpeg" ContentType="image/jpeg"/>
  <Override PartName="/ppt/media/image24.png" ContentType="image/png"/>
  <Override PartName="/ppt/media/image21.png" ContentType="image/png"/>
  <Override PartName="/ppt/media/image7.jpeg" ContentType="image/jpeg"/>
  <Override PartName="/ppt/media/image9.jpeg" ContentType="image/jpeg"/>
  <Override PartName="/ppt/media/image18.jpeg" ContentType="image/jpeg"/>
  <Override PartName="/ppt/media/image6.jpeg" ContentType="image/jpeg"/>
  <Override PartName="/ppt/media/image4.png" ContentType="image/png"/>
  <Override PartName="/ppt/media/image13.jpeg" ContentType="image/jpeg"/>
  <Override PartName="/ppt/media/image20.jpeg" ContentType="image/jpeg"/>
  <Override PartName="/ppt/media/image12.jpeg" ContentType="image/jpeg"/>
  <Override PartName="/ppt/media/image5.jpeg" ContentType="image/jpeg"/>
  <Override PartName="/ppt/media/image2.png" ContentType="image/png"/>
  <Override PartName="/ppt/media/image3.jpeg" ContentType="image/jpeg"/>
  <Override PartName="/ppt/media/image14.jpeg" ContentType="image/jpeg"/>
  <Override PartName="/ppt/media/image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8518C3D4-08B7-4910-ABC5-64E62E8A44B5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75480" y="15480"/>
            <a:ext cx="7529040" cy="752904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102240" y="123480"/>
            <a:ext cx="3189600" cy="266148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</p:sp>
      <p:pic>
        <p:nvPicPr>
          <p:cNvPr id="4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4560" y="251280"/>
            <a:ext cx="2819520" cy="1502640"/>
          </a:xfrm>
          <a:prstGeom prst="rect">
            <a:avLst/>
          </a:prstGeom>
          <a:ln>
            <a:noFill/>
          </a:ln>
        </p:spPr>
      </p:pic>
      <p:sp>
        <p:nvSpPr>
          <p:cNvPr id="42" name="TextShape 2"/>
          <p:cNvSpPr txBox="1"/>
          <p:nvPr/>
        </p:nvSpPr>
        <p:spPr>
          <a:xfrm>
            <a:off x="123840" y="1777320"/>
            <a:ext cx="3078000" cy="10076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solidFill>
                  <a:srgbClr val="999999"/>
                </a:solidFill>
                <a:latin typeface="Raven Sans NBP"/>
              </a:rPr>
              <a:t>Maciej Lasyk</a:t>
            </a:r>
            <a:endParaRPr/>
          </a:p>
          <a:p>
            <a:r>
              <a:rPr lang="en-US">
                <a:solidFill>
                  <a:srgbClr val="999999"/>
                </a:solidFill>
                <a:latin typeface="Raven Sans NBP"/>
              </a:rPr>
              <a:t>2014-05-30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689480" y="0"/>
            <a:ext cx="13458960" cy="7570080"/>
          </a:xfrm>
          <a:prstGeom prst="rect">
            <a:avLst/>
          </a:prstGeom>
          <a:ln>
            <a:noFill/>
          </a:ln>
        </p:spPr>
      </p:pic>
      <p:sp>
        <p:nvSpPr>
          <p:cNvPr id="68" name="CustomShape 1"/>
          <p:cNvSpPr/>
          <p:nvPr/>
        </p:nvSpPr>
        <p:spPr>
          <a:xfrm>
            <a:off x="160200" y="221400"/>
            <a:ext cx="9759960" cy="7117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</p:sp>
      <p:sp>
        <p:nvSpPr>
          <p:cNvPr id="69" name="TextShape 2"/>
          <p:cNvSpPr txBox="1"/>
          <p:nvPr/>
        </p:nvSpPr>
        <p:spPr>
          <a:xfrm>
            <a:off x="1674000" y="2718360"/>
            <a:ext cx="6732360" cy="21236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Twitter: </a:t>
            </a:r>
            <a:endParaRPr/>
          </a:p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	</a:t>
            </a:r>
            <a:r>
              <a:rPr lang="en-US" sz="4000">
                <a:solidFill>
                  <a:srgbClr val="ffffff"/>
                </a:solidFill>
                <a:latin typeface="Raven Sans NBP"/>
              </a:rPr>
              <a:t>Earthquake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132200" y="-360"/>
            <a:ext cx="13440960" cy="7560360"/>
          </a:xfrm>
          <a:prstGeom prst="rect">
            <a:avLst/>
          </a:prstGeom>
          <a:ln>
            <a:noFill/>
          </a:ln>
        </p:spPr>
      </p:pic>
      <p:sp>
        <p:nvSpPr>
          <p:cNvPr id="71" name="CustomShape 1"/>
          <p:cNvSpPr/>
          <p:nvPr/>
        </p:nvSpPr>
        <p:spPr>
          <a:xfrm>
            <a:off x="160200" y="221400"/>
            <a:ext cx="9759960" cy="7117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</p:sp>
      <p:sp>
        <p:nvSpPr>
          <p:cNvPr id="72" name="TextShape 2"/>
          <p:cNvSpPr txBox="1"/>
          <p:nvPr/>
        </p:nvSpPr>
        <p:spPr>
          <a:xfrm>
            <a:off x="567360" y="3226680"/>
            <a:ext cx="8945280" cy="11070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RSS / Newsbeuter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274400" y="-28440"/>
            <a:ext cx="13491000" cy="7588440"/>
          </a:xfrm>
          <a:prstGeom prst="rect">
            <a:avLst/>
          </a:prstGeom>
          <a:ln>
            <a:noFill/>
          </a:ln>
        </p:spPr>
      </p:pic>
      <p:sp>
        <p:nvSpPr>
          <p:cNvPr id="74" name="CustomShape 1"/>
          <p:cNvSpPr/>
          <p:nvPr/>
        </p:nvSpPr>
        <p:spPr>
          <a:xfrm>
            <a:off x="160200" y="221400"/>
            <a:ext cx="9759960" cy="7117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</p:sp>
      <p:sp>
        <p:nvSpPr>
          <p:cNvPr id="75" name="TextShape 2"/>
          <p:cNvSpPr txBox="1"/>
          <p:nvPr/>
        </p:nvSpPr>
        <p:spPr>
          <a:xfrm>
            <a:off x="1663200" y="2210040"/>
            <a:ext cx="6753600" cy="31402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Owncloud</a:t>
            </a:r>
            <a:endParaRPr/>
          </a:p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DropBox</a:t>
            </a:r>
            <a:endParaRPr/>
          </a:p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Google Drive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74240" y="-360"/>
            <a:ext cx="13440960" cy="756036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160200" y="221400"/>
            <a:ext cx="9759960" cy="7117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</p:sp>
      <p:sp>
        <p:nvSpPr>
          <p:cNvPr id="78" name="TextShape 2"/>
          <p:cNvSpPr txBox="1"/>
          <p:nvPr/>
        </p:nvSpPr>
        <p:spPr>
          <a:xfrm>
            <a:off x="4077360" y="3226680"/>
            <a:ext cx="1925640" cy="11070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VIM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720" y="-118440"/>
            <a:ext cx="10060920" cy="779724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160200" y="221400"/>
            <a:ext cx="9759960" cy="7117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</p:sp>
      <p:sp>
        <p:nvSpPr>
          <p:cNvPr id="81" name="TextShape 2"/>
          <p:cNvSpPr txBox="1"/>
          <p:nvPr/>
        </p:nvSpPr>
        <p:spPr>
          <a:xfrm>
            <a:off x="3744360" y="3226680"/>
            <a:ext cx="2591640" cy="11070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Mutt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850040" y="-91800"/>
            <a:ext cx="13603680" cy="765180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160200" y="221400"/>
            <a:ext cx="9759960" cy="7117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</p:sp>
      <p:sp>
        <p:nvSpPr>
          <p:cNvPr id="84" name="TextShape 2"/>
          <p:cNvSpPr txBox="1"/>
          <p:nvPr/>
        </p:nvSpPr>
        <p:spPr>
          <a:xfrm>
            <a:off x="363240" y="3226680"/>
            <a:ext cx="9353520" cy="11070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GTD / Taskwarrior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663480" y="-44280"/>
            <a:ext cx="11406960" cy="760428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160200" y="221400"/>
            <a:ext cx="9759960" cy="7117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</p:sp>
      <p:sp>
        <p:nvSpPr>
          <p:cNvPr id="87" name="TextShape 2"/>
          <p:cNvSpPr txBox="1"/>
          <p:nvPr/>
        </p:nvSpPr>
        <p:spPr>
          <a:xfrm>
            <a:off x="2340000" y="2210040"/>
            <a:ext cx="5400360" cy="31402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Evernote</a:t>
            </a:r>
            <a:endParaRPr/>
          </a:p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	</a:t>
            </a:r>
            <a:r>
              <a:rPr lang="en-US" sz="4000">
                <a:solidFill>
                  <a:srgbClr val="ffffff"/>
                </a:solidFill>
                <a:latin typeface="Raven Sans NBP"/>
              </a:rPr>
              <a:t>Geeknote</a:t>
            </a:r>
            <a:endParaRPr/>
          </a:p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	</a:t>
            </a:r>
            <a:r>
              <a:rPr lang="en-US" sz="4000">
                <a:solidFill>
                  <a:srgbClr val="ffffff"/>
                </a:solidFill>
                <a:latin typeface="Raven Sans NBP"/>
              </a:rPr>
              <a:t>Evervim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661320" y="0"/>
            <a:ext cx="12097080" cy="756000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160200" y="221400"/>
            <a:ext cx="9759960" cy="7117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</p:sp>
      <p:sp>
        <p:nvSpPr>
          <p:cNvPr id="90" name="TextShape 2"/>
          <p:cNvSpPr txBox="1"/>
          <p:nvPr/>
        </p:nvSpPr>
        <p:spPr>
          <a:xfrm>
            <a:off x="1265400" y="1193400"/>
            <a:ext cx="7549200" cy="51735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Google Chrome</a:t>
            </a:r>
            <a:endParaRPr/>
          </a:p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	</a:t>
            </a:r>
            <a:r>
              <a:rPr lang="en-US" sz="4000">
                <a:solidFill>
                  <a:srgbClr val="ffffff"/>
                </a:solidFill>
                <a:latin typeface="Raven Sans NBP"/>
              </a:rPr>
              <a:t>keyboard </a:t>
            </a:r>
            <a:endParaRPr/>
          </a:p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	</a:t>
            </a:r>
            <a:r>
              <a:rPr lang="en-US" sz="4000">
                <a:solidFill>
                  <a:srgbClr val="ffffff"/>
                </a:solidFill>
                <a:latin typeface="Raven Sans NBP"/>
              </a:rPr>
              <a:t>	</a:t>
            </a:r>
            <a:r>
              <a:rPr lang="en-US" sz="4000">
                <a:solidFill>
                  <a:srgbClr val="ffffff"/>
                </a:solidFill>
                <a:latin typeface="Raven Sans NBP"/>
              </a:rPr>
              <a:t>navigation</a:t>
            </a:r>
            <a:endParaRPr/>
          </a:p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	</a:t>
            </a:r>
            <a:r>
              <a:rPr lang="en-US" sz="4000">
                <a:solidFill>
                  <a:srgbClr val="ffffff"/>
                </a:solidFill>
                <a:latin typeface="Raven Sans NBP"/>
              </a:rPr>
              <a:t>quick tabs</a:t>
            </a:r>
            <a:endParaRPr/>
          </a:p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	</a:t>
            </a:r>
            <a:r>
              <a:rPr lang="en-US" sz="4000">
                <a:solidFill>
                  <a:srgbClr val="ffffff"/>
                </a:solidFill>
                <a:latin typeface="Raven Sans NBP"/>
              </a:rPr>
              <a:t>vimium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392840" y="26640"/>
            <a:ext cx="14389920" cy="7533360"/>
          </a:xfrm>
          <a:prstGeom prst="rect">
            <a:avLst/>
          </a:prstGeom>
          <a:ln>
            <a:noFill/>
          </a:ln>
        </p:spPr>
      </p:pic>
      <p:sp>
        <p:nvSpPr>
          <p:cNvPr id="92" name="CustomShape 1"/>
          <p:cNvSpPr/>
          <p:nvPr/>
        </p:nvSpPr>
        <p:spPr>
          <a:xfrm>
            <a:off x="160200" y="221400"/>
            <a:ext cx="9759960" cy="7117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</p:sp>
      <p:sp>
        <p:nvSpPr>
          <p:cNvPr id="93" name="TextShape 2"/>
          <p:cNvSpPr txBox="1"/>
          <p:nvPr/>
        </p:nvSpPr>
        <p:spPr>
          <a:xfrm>
            <a:off x="2996640" y="3226680"/>
            <a:ext cx="4086720" cy="11070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Mobile?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777600" y="-10080"/>
            <a:ext cx="11635560" cy="757008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160200" y="221400"/>
            <a:ext cx="9759960" cy="7117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</p:sp>
      <p:sp>
        <p:nvSpPr>
          <p:cNvPr id="96" name="TextShape 2"/>
          <p:cNvSpPr txBox="1"/>
          <p:nvPr/>
        </p:nvSpPr>
        <p:spPr>
          <a:xfrm>
            <a:off x="2194920" y="2969280"/>
            <a:ext cx="5690160" cy="16218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solidFill>
                  <a:srgbClr val="ffffff"/>
                </a:solidFill>
                <a:latin typeface="Raven Sans NBP"/>
              </a:rPr>
              <a:t>https://github.com/</a:t>
            </a:r>
            <a:endParaRPr/>
          </a:p>
          <a:p>
            <a:r>
              <a:rPr lang="en-US" sz="2000">
                <a:solidFill>
                  <a:srgbClr val="ffffff"/>
                </a:solidFill>
                <a:latin typeface="Raven Sans NBP"/>
              </a:rPr>
              <a:t>	</a:t>
            </a:r>
            <a:r>
              <a:rPr lang="en-US" sz="2000">
                <a:solidFill>
                  <a:srgbClr val="ffffff"/>
                </a:solidFill>
                <a:latin typeface="Raven Sans NBP"/>
              </a:rPr>
              <a:t>docent-net/</a:t>
            </a:r>
            <a:endParaRPr/>
          </a:p>
          <a:p>
            <a:r>
              <a:rPr lang="en-US" sz="2000">
                <a:solidFill>
                  <a:srgbClr val="ffffff"/>
                </a:solidFill>
                <a:latin typeface="Raven Sans NBP"/>
              </a:rPr>
              <a:t>	</a:t>
            </a:r>
            <a:r>
              <a:rPr lang="en-US" sz="2000">
                <a:solidFill>
                  <a:srgbClr val="ffffff"/>
                </a:solidFill>
                <a:latin typeface="Raven Sans NBP"/>
              </a:rPr>
              <a:t>ghost-in-the-shell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480" y="11520"/>
            <a:ext cx="10347480" cy="776088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160200" y="221400"/>
            <a:ext cx="9759960" cy="7117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</p:sp>
      <p:sp>
        <p:nvSpPr>
          <p:cNvPr id="45" name="TextShape 2"/>
          <p:cNvSpPr txBox="1"/>
          <p:nvPr/>
        </p:nvSpPr>
        <p:spPr>
          <a:xfrm>
            <a:off x="462960" y="3226680"/>
            <a:ext cx="9154080" cy="11070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Terminal you say?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0"/>
            <a:ext cx="12290040" cy="768096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160200" y="221400"/>
            <a:ext cx="9759960" cy="7117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</p:sp>
      <p:pic>
        <p:nvPicPr>
          <p:cNvPr id="9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18360" y="324720"/>
            <a:ext cx="4910040" cy="2616840"/>
          </a:xfrm>
          <a:prstGeom prst="rect">
            <a:avLst/>
          </a:prstGeom>
          <a:ln>
            <a:noFill/>
          </a:ln>
        </p:spPr>
      </p:pic>
      <p:sp>
        <p:nvSpPr>
          <p:cNvPr id="100" name="TextShape 2"/>
          <p:cNvSpPr txBox="1"/>
          <p:nvPr/>
        </p:nvSpPr>
        <p:spPr>
          <a:xfrm>
            <a:off x="963000" y="5106240"/>
            <a:ext cx="8154360" cy="21322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2000">
                <a:solidFill>
                  <a:srgbClr val="e6e6e6"/>
                </a:solidFill>
                <a:latin typeface="Raven Sans NBP"/>
              </a:rPr>
              <a:t>Maciej Lasyk</a:t>
            </a:r>
            <a:endParaRPr/>
          </a:p>
          <a:p>
            <a:pPr algn="ctr"/>
            <a:r>
              <a:rPr lang="en-US" sz="2000">
                <a:solidFill>
                  <a:srgbClr val="e6e6e6"/>
                </a:solidFill>
                <a:latin typeface="Raven Sans NBP"/>
              </a:rPr>
              <a:t>@docent-net</a:t>
            </a:r>
            <a:endParaRPr/>
          </a:p>
          <a:p>
            <a:pPr algn="ctr"/>
            <a:r>
              <a:rPr lang="en-US" sz="2000">
                <a:solidFill>
                  <a:srgbClr val="e6e6e6"/>
                </a:solidFill>
                <a:latin typeface="Raven Sans NBP"/>
              </a:rPr>
              <a:t>maciek@lasyk.info</a:t>
            </a:r>
            <a:endParaRPr/>
          </a:p>
          <a:p>
            <a:pPr algn="ctr"/>
            <a:r>
              <a:rPr lang="en-US" sz="2000">
                <a:solidFill>
                  <a:srgbClr val="e6e6e6"/>
                </a:solidFill>
                <a:latin typeface="Raven Sans NBP"/>
              </a:rPr>
              <a:t>http://maciek.lasyk.info/sysop</a:t>
            </a:r>
            <a:endParaRPr/>
          </a:p>
        </p:txBody>
      </p:sp>
      <p:sp>
        <p:nvSpPr>
          <p:cNvPr id="101" name="TextShape 3"/>
          <p:cNvSpPr txBox="1"/>
          <p:nvPr/>
        </p:nvSpPr>
        <p:spPr>
          <a:xfrm>
            <a:off x="851040" y="3333600"/>
            <a:ext cx="8378280" cy="10051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3600">
                <a:solidFill>
                  <a:srgbClr val="e6e6e6"/>
                </a:solidFill>
                <a:latin typeface="Raven Sans NBP"/>
              </a:rPr>
              <a:t>Thanks guys, Q&amp;A?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761840" y="-91800"/>
            <a:ext cx="13603680" cy="76518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160200" y="221400"/>
            <a:ext cx="9759960" cy="7117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</p:sp>
      <p:sp>
        <p:nvSpPr>
          <p:cNvPr id="48" name="TextShape 2"/>
          <p:cNvSpPr txBox="1"/>
          <p:nvPr/>
        </p:nvSpPr>
        <p:spPr>
          <a:xfrm>
            <a:off x="2029680" y="1701720"/>
            <a:ext cx="6020640" cy="41569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terminator</a:t>
            </a:r>
            <a:endParaRPr/>
          </a:p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guake</a:t>
            </a:r>
            <a:endParaRPr/>
          </a:p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iterm2</a:t>
            </a:r>
            <a:endParaRPr/>
          </a:p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putty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680480" y="-360"/>
            <a:ext cx="13440960" cy="7560360"/>
          </a:xfrm>
          <a:prstGeom prst="rect">
            <a:avLst/>
          </a:prstGeom>
          <a:ln>
            <a:noFill/>
          </a:ln>
        </p:spPr>
      </p:pic>
      <p:sp>
        <p:nvSpPr>
          <p:cNvPr id="50" name="CustomShape 1"/>
          <p:cNvSpPr/>
          <p:nvPr/>
        </p:nvSpPr>
        <p:spPr>
          <a:xfrm>
            <a:off x="160200" y="221400"/>
            <a:ext cx="9759960" cy="7117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</p:sp>
      <p:sp>
        <p:nvSpPr>
          <p:cNvPr id="51" name="TextShape 2"/>
          <p:cNvSpPr txBox="1"/>
          <p:nvPr/>
        </p:nvSpPr>
        <p:spPr>
          <a:xfrm>
            <a:off x="1427760" y="2210040"/>
            <a:ext cx="7224480" cy="31402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TPP </a:t>
            </a:r>
            <a:endParaRPr/>
          </a:p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	</a:t>
            </a:r>
            <a:r>
              <a:rPr lang="en-US" sz="4000">
                <a:solidFill>
                  <a:srgbClr val="ffffff"/>
                </a:solidFill>
                <a:latin typeface="Raven Sans NBP"/>
              </a:rPr>
              <a:t>vs </a:t>
            </a:r>
            <a:endParaRPr/>
          </a:p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	</a:t>
            </a:r>
            <a:r>
              <a:rPr lang="en-US" sz="4000">
                <a:solidFill>
                  <a:srgbClr val="ffffff"/>
                </a:solidFill>
                <a:latin typeface="Raven Sans NBP"/>
              </a:rPr>
              <a:t>	</a:t>
            </a:r>
            <a:r>
              <a:rPr lang="en-US" sz="4000">
                <a:solidFill>
                  <a:srgbClr val="ffffff"/>
                </a:solidFill>
                <a:latin typeface="Raven Sans NBP"/>
              </a:rPr>
              <a:t>LibreOffice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400" y="-720"/>
            <a:ext cx="10079640" cy="7559640"/>
          </a:xfrm>
          <a:prstGeom prst="rect">
            <a:avLst/>
          </a:prstGeom>
          <a:ln>
            <a:noFill/>
          </a:ln>
        </p:spPr>
      </p:pic>
      <p:sp>
        <p:nvSpPr>
          <p:cNvPr id="53" name="CustomShape 1"/>
          <p:cNvSpPr/>
          <p:nvPr/>
        </p:nvSpPr>
        <p:spPr>
          <a:xfrm>
            <a:off x="160200" y="221400"/>
            <a:ext cx="9759960" cy="7117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</p:sp>
      <p:sp>
        <p:nvSpPr>
          <p:cNvPr id="54" name="TextShape 2"/>
          <p:cNvSpPr txBox="1"/>
          <p:nvPr/>
        </p:nvSpPr>
        <p:spPr>
          <a:xfrm>
            <a:off x="1981800" y="3226680"/>
            <a:ext cx="6116760" cy="11070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Bash vs Zsh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400" y="-720"/>
            <a:ext cx="10079640" cy="7559640"/>
          </a:xfrm>
          <a:prstGeom prst="rect">
            <a:avLst/>
          </a:prstGeom>
          <a:ln>
            <a:noFill/>
          </a:ln>
        </p:spPr>
      </p:pic>
      <p:sp>
        <p:nvSpPr>
          <p:cNvPr id="56" name="CustomShape 1"/>
          <p:cNvSpPr/>
          <p:nvPr/>
        </p:nvSpPr>
        <p:spPr>
          <a:xfrm>
            <a:off x="160200" y="221400"/>
            <a:ext cx="9759960" cy="7117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</p:sp>
      <p:sp>
        <p:nvSpPr>
          <p:cNvPr id="57" name="TextShape 2"/>
          <p:cNvSpPr txBox="1"/>
          <p:nvPr/>
        </p:nvSpPr>
        <p:spPr>
          <a:xfrm>
            <a:off x="1201320" y="3226680"/>
            <a:ext cx="7677360" cy="11070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Screen vs Tmux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1963440" y="0"/>
            <a:ext cx="14006880" cy="7560000"/>
          </a:xfrm>
          <a:prstGeom prst="rect">
            <a:avLst/>
          </a:prstGeom>
          <a:ln>
            <a:noFill/>
          </a:ln>
        </p:spPr>
      </p:pic>
      <p:sp>
        <p:nvSpPr>
          <p:cNvPr id="59" name="CustomShape 1"/>
          <p:cNvSpPr/>
          <p:nvPr/>
        </p:nvSpPr>
        <p:spPr>
          <a:xfrm>
            <a:off x="160200" y="221400"/>
            <a:ext cx="9759960" cy="7117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</p:sp>
      <p:sp>
        <p:nvSpPr>
          <p:cNvPr id="60" name="TextShape 2"/>
          <p:cNvSpPr txBox="1"/>
          <p:nvPr/>
        </p:nvSpPr>
        <p:spPr>
          <a:xfrm>
            <a:off x="2467080" y="2210040"/>
            <a:ext cx="5145840" cy="31402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Privacy</a:t>
            </a:r>
            <a:endParaRPr/>
          </a:p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	</a:t>
            </a:r>
            <a:r>
              <a:rPr lang="en-US" sz="4000">
                <a:solidFill>
                  <a:srgbClr val="ffffff"/>
                </a:solidFill>
                <a:latin typeface="Raven Sans NBP"/>
              </a:rPr>
              <a:t>OpenVPN</a:t>
            </a:r>
            <a:endParaRPr/>
          </a:p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	</a:t>
            </a:r>
            <a:r>
              <a:rPr lang="en-US" sz="4000">
                <a:solidFill>
                  <a:srgbClr val="ffffff"/>
                </a:solidFill>
                <a:latin typeface="Raven Sans NBP"/>
              </a:rPr>
              <a:t>cloaking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7840" y="121680"/>
            <a:ext cx="9753120" cy="7314840"/>
          </a:xfrm>
          <a:prstGeom prst="rect">
            <a:avLst/>
          </a:prstGeom>
          <a:ln>
            <a:noFill/>
          </a:ln>
        </p:spPr>
      </p:pic>
      <p:sp>
        <p:nvSpPr>
          <p:cNvPr id="62" name="CustomShape 1"/>
          <p:cNvSpPr/>
          <p:nvPr/>
        </p:nvSpPr>
        <p:spPr>
          <a:xfrm>
            <a:off x="160200" y="221400"/>
            <a:ext cx="9759960" cy="7117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</p:sp>
      <p:sp>
        <p:nvSpPr>
          <p:cNvPr id="63" name="TextShape 2"/>
          <p:cNvSpPr txBox="1"/>
          <p:nvPr/>
        </p:nvSpPr>
        <p:spPr>
          <a:xfrm>
            <a:off x="2457360" y="3226680"/>
            <a:ext cx="5165640" cy="11070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IRC / Irssi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11880"/>
            <a:ext cx="10094040" cy="7570800"/>
          </a:xfrm>
          <a:prstGeom prst="rect">
            <a:avLst/>
          </a:prstGeom>
          <a:ln>
            <a:noFill/>
          </a:ln>
        </p:spPr>
      </p:pic>
      <p:sp>
        <p:nvSpPr>
          <p:cNvPr id="65" name="CustomShape 1"/>
          <p:cNvSpPr/>
          <p:nvPr/>
        </p:nvSpPr>
        <p:spPr>
          <a:xfrm>
            <a:off x="160200" y="221400"/>
            <a:ext cx="9759960" cy="7117560"/>
          </a:xfrm>
          <a:prstGeom prst="rect">
            <a:avLst/>
          </a:prstGeom>
          <a:solidFill>
            <a:srgbClr val="666666"/>
          </a:solidFill>
          <a:ln>
            <a:solidFill>
              <a:srgbClr val="3465a4"/>
            </a:solidFill>
          </a:ln>
        </p:spPr>
      </p:sp>
      <p:sp>
        <p:nvSpPr>
          <p:cNvPr id="66" name="TextShape 2"/>
          <p:cNvSpPr txBox="1"/>
          <p:nvPr/>
        </p:nvSpPr>
        <p:spPr>
          <a:xfrm>
            <a:off x="1978560" y="3226680"/>
            <a:ext cx="6122880" cy="11070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000">
                <a:solidFill>
                  <a:srgbClr val="ffffff"/>
                </a:solidFill>
                <a:latin typeface="Raven Sans NBP"/>
              </a:rPr>
              <a:t>XMPP / finch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